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s/slide38.xml" ContentType="application/vnd.openxmlformats-officedocument.presentationml.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7DF18680-E054-41AD-8BC1-D1AEF772440D}"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presProps" Target="presProps.xml" /><Relationship Id="rId42" Type="http://schemas.openxmlformats.org/officeDocument/2006/relationships/tableStyles" Target="tableStyles.xml" /><Relationship Id="rId4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auto"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983232" y="5037663"/>
            <a:ext cx="897467" cy="279400"/>
          </a:xfrm>
        </p:spPr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956900" y="5037663"/>
            <a:ext cx="551167" cy="279400"/>
          </a:xfrm>
        </p:spPr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2692399" y="3522130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298448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81344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3811" y="1388533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1396169" y="2912533"/>
            <a:ext cx="351449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399" y="1883831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8094831" y="1041400"/>
            <a:ext cx="3063346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0600267" y="2827870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2" y="3308581"/>
            <a:ext cx="9609667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777381"/>
            <a:ext cx="960966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9312"/>
            <a:ext cx="9609667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529667"/>
            <a:ext cx="9609667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10600267" y="25992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0168"/>
            <a:ext cx="9609667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999356" y="982131"/>
            <a:ext cx="1890895" cy="489373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20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/>
            <a:stretch/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>
            <a:blip r:embed="rId20"/>
            <a:stretch/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>
            <a:blip r:embed="rId20"/>
            <a:stretch/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49A6231-3065-4A71-A4DD-E86127374D8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BCE0DFEA-AB76-47FB-9CB3-F9AD70730251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>
        <a:spcBef>
          <a:spcPts val="0"/>
        </a:spcBef>
        <a:buNone/>
        <a:defRPr sz="44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857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001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43050" indent="-1714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00250" indent="-1714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 sz="3200" b="1" cap="all">
              <a:latin typeface="Calibri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692398" y="3657597"/>
            <a:ext cx="7038198" cy="1320802"/>
          </a:xfrm>
        </p:spPr>
        <p:txBody>
          <a:bodyPr>
            <a:normAutofit fontScale="92500" lnSpcReduction="10000"/>
          </a:bodyPr>
          <a:lstStyle/>
          <a:p>
            <a:pPr lvl="0" defTabSz="914400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4600" b="1" cap="all"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Дорога в жизнь или путешествие в будущее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375914" y="1094277"/>
            <a:ext cx="9601196" cy="924304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ru-RU" sz="3200" b="1" cap="all"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Почему так важно найти свою профессию?</a:t>
            </a:r>
            <a:br>
              <a:rPr lang="ru-RU" sz="3200" b="1" cap="all"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sz="3200" cap="all">
              <a:latin typeface="Calibri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793630" y="2294627"/>
            <a:ext cx="10679502" cy="3529484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Pct val="45000"/>
              <a:buNone/>
              <a:defRPr/>
            </a:pP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равильно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выбранная профессия —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это возможность выполнять ту работу, которая мне интересна, которая у меня получается и которую я могу совершенствовать. 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Pct val="45000"/>
              <a:buNone/>
              <a:defRPr/>
            </a:pP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Правильно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выбранная профессия — это быть на своем месте: быть в своем коллективе, быть со своими людьми на «одной волне».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Pct val="45000"/>
              <a:buNone/>
              <a:defRPr/>
            </a:pP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Правильно выбранная профессия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—</a:t>
            </a:r>
            <a:r>
              <a:rPr lang="ru-RU" b="1" cap="all">
                <a:solidFill>
                  <a:srgbClr val="A23C33">
                    <a:lumMod val="75000"/>
                  </a:srgbClr>
                </a:solidFill>
                <a:latin typeface="Calibri"/>
                <a:ea typeface="SimSun"/>
                <a:cs typeface="Mangal"/>
              </a:rPr>
              <a:t>это радость, счастье, удовольствие</a:t>
            </a:r>
            <a:r>
              <a:rPr lang="ru-RU" b="1" cap="all">
                <a:solidFill>
                  <a:srgbClr val="A23C33">
                    <a:lumMod val="75000"/>
                  </a:srgbClr>
                </a:solidFill>
                <a:latin typeface="Calibri"/>
                <a:ea typeface="SimSun"/>
                <a:cs typeface="Mangal"/>
              </a:rPr>
              <a:t>.</a:t>
            </a:r>
            <a:endParaRPr lang="ru-RU" b="1" cap="all">
              <a:solidFill>
                <a:schemeClr val="accent4">
                  <a:lumMod val="75000"/>
                </a:schemeClr>
              </a:solidFill>
              <a:latin typeface="Calibri"/>
              <a:ea typeface="SimSun"/>
              <a:cs typeface="Mangal"/>
            </a:endParaRP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Pct val="45000"/>
              <a:buNone/>
              <a:defRPr/>
            </a:pP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Правильно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выбранная профессия — это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возможность приносить </a:t>
            </a: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пользу себе, своему окружению и обществу.  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Pct val="45000"/>
              <a:buNone/>
              <a:defRPr/>
            </a:pPr>
            <a:r>
              <a:rPr lang="ru-RU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Правильно выбранная профессия - это выбор будущего.  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ru-RU" sz="2600">
              <a:solidFill>
                <a:srgbClr val="000000"/>
              </a:solidFill>
              <a:latin typeface="Comic Sans MS"/>
              <a:ea typeface="SimSun"/>
              <a:cs typeface="Mangal"/>
            </a:endParaRPr>
          </a:p>
          <a:p>
            <a:pPr>
              <a:defRPr/>
            </a:pPr>
            <a:endParaRPr lang="ru-RU" sz="2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338534" y="2431369"/>
            <a:ext cx="9601196" cy="1303867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34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4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4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осуществить правильный выбор профессии?</a:t>
            </a:r>
            <a:br>
              <a:rPr lang="ru-RU" sz="34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639018" y="508958"/>
            <a:ext cx="9074989" cy="5883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xmlns:a="http://schemas.openxmlformats.org/drawingml/2006/main" noGrp="1"/>
          </p:cNvGraphicFramePr>
          <p:nvPr>
            <p:ph idx="1"/>
          </p:nvPr>
        </p:nvGraphicFramePr>
        <p:xfrm>
          <a:off x="810883" y="526210"/>
          <a:ext cx="10593237" cy="56388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{7DF18680-E054-41AD-8BC1-D1AEF772440D}</a:tableStyleId>
              </a:tblPr>
              <a:tblGrid>
                <a:gridCol w="3531079"/>
                <a:gridCol w="3531079"/>
                <a:gridCol w="3531079"/>
              </a:tblGrid>
              <a:tr h="50783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>
                          <a:latin typeface="Calibri"/>
                        </a:rPr>
                        <a:t>"ХОЧУ"</a:t>
                      </a:r>
                      <a:endParaRPr lang="ru-RU" sz="280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>
                          <a:latin typeface="Calibri"/>
                        </a:rPr>
                        <a:t>"МОГУ"</a:t>
                      </a:r>
                      <a:endParaRPr lang="ru-RU" sz="280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>
                          <a:latin typeface="Calibri"/>
                        </a:rPr>
                        <a:t>"НАДО"</a:t>
                      </a:r>
                      <a:endParaRPr lang="ru-RU" sz="2800">
                        <a:latin typeface="Calibri"/>
                      </a:endParaRPr>
                    </a:p>
                  </a:txBody>
                  <a:tcPr/>
                </a:tc>
              </a:tr>
              <a:tr h="5038947">
                <a:tc>
                  <a:txBody>
                    <a:bodyPr/>
                    <a:p>
                      <a:pPr>
                        <a:defRPr/>
                      </a:pPr>
                      <a:endParaRPr lang="ru-RU"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 b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Составляем список интересов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Чем мне больше всего нравится</a:t>
                      </a: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 заниматься?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Чем бы в будущем я хотел заниматься? Какую работу мне хотелось бы выполнять?</a:t>
                      </a: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 b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Составляем список способностей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В чем я силен больше всего?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Какие сильные личностные</a:t>
                      </a: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качества есть у меня?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Если</a:t>
                      </a:r>
                      <a:r>
                        <a:rPr lang="ru-RU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 есть медицинские заболевания, отмечаем.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>
                        <a:latin typeface="Calibri"/>
                      </a:endParaRPr>
                    </a:p>
                    <a:p>
                      <a:pPr>
                        <a:defRPr/>
                      </a:pPr>
                      <a:r>
                        <a:rPr lang="ru-RU" sz="2400" b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Востребована/или</a:t>
                      </a:r>
                      <a:r>
                        <a:rPr lang="ru-RU" sz="2400" b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</a:rPr>
                        <a:t> не востребована профессия на рынке труда</a:t>
                      </a:r>
                      <a:endParaRPr/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  <a:p>
                      <a:pPr>
                        <a:defRPr/>
                      </a:pPr>
                      <a:endParaRPr lang="ru-RU" sz="2400" b="1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br>
              <a:rPr lang="ru-RU" sz="36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осуществить правильный выбор профессии?</a:t>
            </a: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cap="all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95402" y="2410283"/>
            <a:ext cx="9601196" cy="3318936"/>
          </a:xfrm>
        </p:spPr>
        <p:txBody>
          <a:bodyPr/>
          <a:lstStyle/>
          <a:p>
            <a:pPr marL="0" indent="0" algn="ctr">
              <a:buNone/>
              <a:defRPr/>
            </a:pPr>
            <a:endParaRPr lang="ru-RU"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Знакомимся </a:t>
            </a: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с миром профессий, с содержанием профессий и требованиями профессий к человеку.</a:t>
            </a:r>
            <a:endParaRPr/>
          </a:p>
          <a:p>
            <a:pPr marL="0" indent="0" algn="ctr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5402" y="982132"/>
            <a:ext cx="9849925" cy="1303867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36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осуществить правильный выбор профессии?</a:t>
            </a: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cap="all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Составляем список подходящих профессий, исходя из интересов, способностей,  медицинских противопоказаний, востребованности на рынке труда .</a:t>
            </a:r>
            <a:endParaRPr lang="ru-RU" sz="3600" b="1" cap="all">
              <a:solidFill>
                <a:schemeClr val="accent4">
                  <a:lumMod val="75000"/>
                </a:scheme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br>
              <a:rPr lang="ru-RU" sz="36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осуществить правильный выбор профессии?</a:t>
            </a: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cap="all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 algn="ctr">
              <a:buNone/>
              <a:defRPr/>
            </a:pPr>
            <a:endParaRPr lang="ru-RU" sz="3600" b="1">
              <a:solidFill>
                <a:schemeClr val="accent4">
                  <a:lumMod val="75000"/>
                </a:schemeClr>
              </a:solidFill>
              <a:latin typeface="Calibri"/>
            </a:endParaRPr>
          </a:p>
          <a:p>
            <a:pPr marL="0" indent="0" algn="ctr"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Отвечаем на вопрос: какая профессия (</a:t>
            </a: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ии</a:t>
            </a: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) мне больше понравилась (лись) и больше подходит?</a:t>
            </a:r>
            <a:endParaRPr lang="ru-RU" sz="3600" b="1" cap="all">
              <a:solidFill>
                <a:schemeClr val="accent4">
                  <a:lumMod val="75000"/>
                </a:scheme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осуществить правильный выбор профессии?</a:t>
            </a: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cap="all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35016" y="2510287"/>
            <a:ext cx="10022455" cy="33384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Осуществляем выбор профессии (основной и запасной) с учетом описанных требований: интерес, способности, медицинские противопоказания и востребованность на рынке труда. </a:t>
            </a:r>
            <a:endParaRPr lang="ru-RU" sz="3600" b="1" cap="all">
              <a:solidFill>
                <a:schemeClr val="accent4">
                  <a:lumMod val="75000"/>
                </a:schemeClr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59304" y="2664283"/>
            <a:ext cx="9601196" cy="1303867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28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br>
              <a:rPr lang="ru-RU" sz="28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br>
              <a:rPr lang="ru-RU" sz="28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выстроить профессионально-образовательный маршрут?</a:t>
            </a: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br>
              <a:rPr lang="ru-RU" sz="40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39682" y="638355"/>
            <a:ext cx="6383547" cy="5633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5402" y="982133"/>
            <a:ext cx="9970695" cy="769030"/>
          </a:xfrm>
        </p:spPr>
        <p:txBody>
          <a:bodyPr/>
          <a:lstStyle/>
          <a:p>
            <a:pPr>
              <a:defRPr/>
            </a:pPr>
            <a:br>
              <a:rPr lang="ru-RU" sz="2800" b="1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r>
              <a:rPr lang="ru-RU" sz="32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Как </a:t>
            </a:r>
            <a:r>
              <a:rPr lang="ru-RU" sz="32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выстроить профессионально-образовательный маршрут?</a:t>
            </a:r>
            <a:br>
              <a:rPr lang="ru-RU" sz="3200" b="1" cap="all">
                <a:ln>
                  <a:noFill/>
                </a:ln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sz="3200" cap="all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95402" y="2320506"/>
            <a:ext cx="9601196" cy="3417340"/>
          </a:xfrm>
        </p:spPr>
        <p:txBody>
          <a:bodyPr/>
          <a:lstStyle/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Путеводителем в учебные заведения - справочник учебных </a:t>
            </a: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заведений </a:t>
            </a: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«Куда пойти учиться</a:t>
            </a: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?»</a:t>
            </a:r>
            <a:endParaRPr lang="ru-RU" sz="2800" cap="all">
              <a:solidFill>
                <a:schemeClr val="accent4">
                  <a:lumMod val="75000"/>
                </a:schemeClr>
              </a:solidFill>
              <a:latin typeface="Calibri"/>
              <a:ea typeface="SimSun"/>
              <a:cs typeface="Mangal"/>
            </a:endParaRP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Важно учесть при поступлении</a:t>
            </a:r>
            <a:r>
              <a:rPr lang="ru-RU" sz="2800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: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</a:t>
            </a: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ыбор учебного заведения </a:t>
            </a:r>
            <a:endParaRPr lang="ru-RU" sz="2800" b="1" cap="all">
              <a:solidFill>
                <a:schemeClr val="accent4">
                  <a:lumMod val="75000"/>
                </a:schemeClr>
              </a:solidFill>
              <a:latin typeface="Calibri"/>
              <a:ea typeface="SimSun"/>
              <a:cs typeface="Mangal"/>
            </a:endParaRPr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проходной балл </a:t>
            </a:r>
            <a:r>
              <a:rPr lang="ru-RU" sz="2800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— средний балл аттестата (после 9 класса)+дополнительные испытания  или результаты ЕГЭ (после 11 класса)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конкурс </a:t>
            </a:r>
            <a:r>
              <a:rPr lang="ru-RU" sz="2800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— сколько людей претендует на одно место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льготы </a:t>
            </a:r>
            <a:r>
              <a:rPr lang="ru-RU" sz="2800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— при поступлении в СПО и ВПО</a:t>
            </a:r>
            <a:endParaRPr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  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5402" y="982133"/>
            <a:ext cx="9601196" cy="889799"/>
          </a:xfrm>
        </p:spPr>
        <p:txBody>
          <a:bodyPr/>
          <a:lstStyle/>
          <a:p>
            <a:pPr lvl="0" defTabSz="914400">
              <a:spcBef>
                <a:spcPts val="0"/>
              </a:spcBef>
              <a:defRPr/>
            </a:pPr>
            <a:br>
              <a:rPr lang="ru-RU" sz="3600" b="1">
                <a:ln>
                  <a:noFill/>
                </a:ln>
                <a:solidFill>
                  <a:srgbClr val="FF0000"/>
                </a:solidFill>
                <a:latin typeface="Arial"/>
                <a:ea typeface="SimSun"/>
                <a:cs typeface="Mangal"/>
              </a:rPr>
            </a:br>
            <a: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Arial"/>
                <a:ea typeface="SimSun"/>
                <a:cs typeface="Mangal"/>
              </a:rPr>
              <a:t>Ресурсы/поддержка</a:t>
            </a:r>
            <a:br>
              <a:rPr lang="ru-RU" sz="3600" b="1" cap="all">
                <a:ln>
                  <a:noFill/>
                </a:ln>
                <a:solidFill>
                  <a:srgbClr val="FF0000"/>
                </a:solidFill>
                <a:latin typeface="Arial"/>
                <a:ea typeface="SimSun"/>
                <a:cs typeface="Mangal"/>
              </a:rPr>
            </a:br>
            <a:endParaRPr lang="ru-RU" cap="all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Родители/родные люди</a:t>
            </a:r>
            <a:endParaRPr/>
          </a:p>
          <a:p>
            <a:pPr marL="0" indent="0" algn="ctr"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Учителя</a:t>
            </a:r>
            <a:endParaRPr/>
          </a:p>
          <a:p>
            <a:pPr marL="0" indent="0" algn="ctr"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Друзья</a:t>
            </a:r>
            <a:endParaRPr/>
          </a:p>
          <a:p>
            <a:pPr marL="0" indent="0" algn="ctr">
              <a:buNone/>
              <a:defRPr/>
            </a:pPr>
            <a:r>
              <a:rPr lang="ru-RU" sz="2800" b="1" cap="all">
                <a:solidFill>
                  <a:schemeClr val="accent4">
                    <a:lumMod val="75000"/>
                  </a:schemeClr>
                </a:solidFill>
                <a:latin typeface="Calibri"/>
              </a:rPr>
              <a:t>Сила характера/сила воли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11063" y="2862690"/>
            <a:ext cx="9601196" cy="1329748"/>
          </a:xfrm>
        </p:spPr>
        <p:txBody>
          <a:bodyPr/>
          <a:lstStyle/>
          <a:p>
            <a:pPr>
              <a:defRPr/>
            </a:pPr>
            <a:r>
              <a:rPr lang="ru-RU" b="1" cap="all">
                <a:solidFill>
                  <a:srgbClr val="FF0000"/>
                </a:solidFill>
                <a:latin typeface="Calibri"/>
              </a:rPr>
              <a:t>Полезные информационные ресурсы</a:t>
            </a:r>
            <a:endParaRPr lang="ru-RU" b="1" cap="all">
              <a:solidFill>
                <a:srgbClr val="FF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33318" y="698324"/>
            <a:ext cx="6285290" cy="5547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4453" y="508957"/>
            <a:ext cx="11197087" cy="5874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517586" y="483080"/>
            <a:ext cx="11171206" cy="5909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2"/>
          <a:srcRect l="6473" t="9323" r="7656" b="3694"/>
          <a:stretch/>
        </p:blipFill>
        <p:spPr bwMode="auto">
          <a:xfrm>
            <a:off x="474452" y="491707"/>
            <a:ext cx="11205713" cy="584008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Slide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72737" y="465826"/>
            <a:ext cx="11233307" cy="59263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758348" y="491706"/>
            <a:ext cx="8705494" cy="58400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95401" y="2280887"/>
            <a:ext cx="9601196" cy="3318936"/>
          </a:xfrm>
        </p:spPr>
        <p:txBody>
          <a:bodyPr/>
          <a:lstStyle/>
          <a:p>
            <a:pPr marL="0" lvl="0" indent="0" algn="ctr">
              <a:buNone/>
              <a:defRPr/>
            </a:pPr>
            <a:r>
              <a:rPr lang="ru-RU" sz="4400" b="1" cap="all">
                <a:solidFill>
                  <a:srgbClr val="FF0000"/>
                </a:solidFill>
                <a:latin typeface="Calibri"/>
                <a:ea typeface="SimSun"/>
                <a:cs typeface="Mangal"/>
              </a:rPr>
              <a:t>Профессионально-образовательный маршрут ребенка с ОВЗ: в помощь родителям</a:t>
            </a:r>
            <a:br>
              <a:rPr lang="ru-RU" sz="4400" b="1" cap="all">
                <a:solidFill>
                  <a:srgbClr val="FF0000"/>
                </a:solidFill>
                <a:latin typeface="Calibri"/>
                <a:ea typeface="SimSun"/>
                <a:cs typeface="Mangal"/>
              </a:rPr>
            </a:br>
            <a:endParaRPr lang="ru-RU" sz="4400" cap="all">
              <a:latin typeface="Calibri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Первое: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формируем положительное отношение к выбору профессии и к будущему, мотивируем.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95402" y="2496548"/>
            <a:ext cx="9601196" cy="3058863"/>
          </a:xfrm>
        </p:spPr>
        <p:txBody>
          <a:bodyPr/>
          <a:lstStyle/>
          <a:p>
            <a:pPr marL="0" indent="0" algn="ctr">
              <a:buNone/>
              <a:defRPr/>
            </a:pPr>
            <a:endParaRPr lang="ru-RU"/>
          </a:p>
          <a:p>
            <a:pPr marL="0" lvl="0" indent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второе: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SimSun"/>
                <a:cs typeface="Mangal"/>
              </a:rPr>
              <a:t>знакомимся с миром профессий, с содержанием профессий и требованиями профессий к человеку.</a:t>
            </a:r>
            <a:endParaRPr/>
          </a:p>
          <a:p>
            <a:pPr marL="0" indent="0" algn="ctr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639018" y="508958"/>
            <a:ext cx="9074989" cy="5883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88521" y="2229129"/>
            <a:ext cx="10437961" cy="3318936"/>
          </a:xfrm>
        </p:spPr>
        <p:txBody>
          <a:bodyPr/>
          <a:lstStyle/>
          <a:p>
            <a:pPr marL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Третье: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составляем список профессий, исходя из интересов,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способностей,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возможностей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ребенка и востребованности профессии на рынке труда.  </a:t>
            </a: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 </a:t>
            </a:r>
            <a:endParaRPr lang="ru-RU" sz="3600" b="1" cap="all">
              <a:solidFill>
                <a:schemeClr val="accent4">
                  <a:lumMod val="75000"/>
                </a:schemeClr>
              </a:solidFill>
              <a:latin typeface="Calibri"/>
              <a:ea typeface="Times New Roman"/>
              <a:cs typeface="Mangal"/>
            </a:endParaRPr>
          </a:p>
          <a:p>
            <a:pPr marL="0" indent="0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304027" y="2427536"/>
            <a:ext cx="9601196" cy="3318936"/>
          </a:xfrm>
        </p:spPr>
        <p:txBody>
          <a:bodyPr/>
          <a:lstStyle/>
          <a:p>
            <a:pPr marL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четвертое: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выбираем профессию ребенка с ОВЗ исходя из имеющихся ограничений. Медицинские ограничения сужают список профессий.</a:t>
            </a:r>
            <a:endParaRPr/>
          </a:p>
          <a:p>
            <a:pPr marL="0" indent="0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26390" y="909287"/>
            <a:ext cx="9601196" cy="3318936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Пятое: </a:t>
            </a:r>
            <a:r>
              <a:rPr lang="ru-RU" sz="3600" cap="all">
                <a:solidFill>
                  <a:schemeClr val="accent4">
                    <a:lumMod val="75000"/>
                  </a:schemeClr>
                </a:solidFill>
                <a:latin typeface="Calibri"/>
                <a:ea typeface="Times New Roman"/>
                <a:cs typeface="Mangal"/>
              </a:rPr>
              <a:t>выбираем учебное заведение, в котором можно получить выбранную профессию и знакомимся с условиями поступления (средний балл аттестата, результаты ЕГЭ, льготы) и обучения (базовые образовательные организации).</a:t>
            </a:r>
            <a:endParaRPr/>
          </a:p>
          <a:p>
            <a:pPr marL="0" indent="0">
              <a:buNone/>
              <a:defRPr/>
            </a:pPr>
            <a:endParaRPr lang="ru-RU" sz="32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None/>
              <a:defRPr/>
            </a:pPr>
            <a:endParaRPr lang="ru-RU" sz="3600" b="1">
              <a:ln w="3175" cmpd="sng">
                <a:noFill/>
              </a:ln>
              <a:solidFill>
                <a:srgbClr val="FF0000"/>
              </a:solidFill>
              <a:latin typeface="Calibri"/>
            </a:endParaRPr>
          </a:p>
          <a:p>
            <a:pPr marL="0" indent="0" algn="ctr">
              <a:buNone/>
              <a:defRPr/>
            </a:pPr>
            <a:r>
              <a:rPr lang="ru-RU" sz="3600" b="1" cap="all">
                <a:ln w="3175" cmpd="sng">
                  <a:noFill/>
                </a:ln>
                <a:solidFill>
                  <a:srgbClr val="FF0000"/>
                </a:solidFill>
                <a:latin typeface="Calibri"/>
              </a:rPr>
              <a:t>Профессионально-образовательный </a:t>
            </a:r>
            <a:r>
              <a:rPr lang="ru-RU" sz="3600" b="1" cap="all">
                <a:ln w="3175" cmpd="sng">
                  <a:noFill/>
                </a:ln>
                <a:solidFill>
                  <a:srgbClr val="FF0000"/>
                </a:solidFill>
                <a:latin typeface="Calibri"/>
              </a:rPr>
              <a:t>маршрут</a:t>
            </a:r>
            <a:endParaRPr lang="ru-RU" cap="al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Natalia\Desktop\профитайм\6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370581" y="569343"/>
            <a:ext cx="5057428" cy="5589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None/>
              <a:defRPr/>
            </a:pPr>
            <a:r>
              <a:rPr lang="ru-RU" sz="4400" b="1" cap="all">
                <a:ln w="3175" cmpd="sng">
                  <a:noFill/>
                </a:ln>
                <a:solidFill>
                  <a:srgbClr val="FF0000"/>
                </a:solidFill>
                <a:latin typeface="Calibri"/>
              </a:rPr>
              <a:t>Полезные информационные ресурсы</a:t>
            </a:r>
            <a:endParaRPr lang="ru-RU" cap="al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381072" y="793813"/>
            <a:ext cx="4628075" cy="408011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39694" y="1660133"/>
            <a:ext cx="4733106" cy="4447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4453" y="508957"/>
            <a:ext cx="11197087" cy="5874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83079" y="491706"/>
            <a:ext cx="11197087" cy="5865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65827" y="483079"/>
            <a:ext cx="11214340" cy="5874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2"/>
          <a:srcRect l="6473" t="9323" r="7656" b="3694"/>
          <a:stretch/>
        </p:blipFill>
        <p:spPr bwMode="auto">
          <a:xfrm>
            <a:off x="483079" y="483078"/>
            <a:ext cx="11205713" cy="5917721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Slide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3080" y="508959"/>
            <a:ext cx="11179834" cy="5814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200" b="1">
                <a:solidFill>
                  <a:srgbClr val="FF0000"/>
                </a:solidFill>
                <a:latin typeface="Calibri"/>
              </a:rPr>
              <a:t>В ЛЮБОЙ ОГРАНИЧЕННОСТИ ЕСТЬ БОЛЬШИЕ ВОЗМОЖНОСТИ. НАША ЗАДАЧА - НАЙТИ, РАСКРЫТЬ И ПРЕУМНОЖИТЬ.</a:t>
            </a:r>
            <a:endParaRPr lang="ru-RU" sz="3200" b="1">
              <a:solidFill>
                <a:srgbClr val="FF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260895" y="2073853"/>
            <a:ext cx="9601196" cy="3318936"/>
          </a:xfrm>
        </p:spPr>
        <p:txBody>
          <a:bodyPr/>
          <a:lstStyle/>
          <a:p>
            <a:pPr algn="ctr">
              <a:defRPr/>
            </a:pPr>
            <a:endParaRPr lang="ru-RU"/>
          </a:p>
          <a:p>
            <a:pPr marL="0" indent="0" algn="ctr">
              <a:buNone/>
              <a:defRPr/>
            </a:pPr>
            <a:endParaRPr lang="ru-RU"/>
          </a:p>
        </p:txBody>
      </p:sp>
      <p:sp>
        <p:nvSpPr>
          <p:cNvPr id="4" name="TextBox 2"/>
          <p:cNvSpPr txBox="1"/>
          <p:nvPr/>
        </p:nvSpPr>
        <p:spPr bwMode="auto">
          <a:xfrm>
            <a:off x="-97767" y="1560970"/>
            <a:ext cx="12318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1" i="0" u="none" strike="noStrike" cap="all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ГУ ЯО «Центр профессиональной ориентации </a:t>
            </a:r>
            <a:endParaRPr/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1" i="0" u="none" strike="noStrike" cap="all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и психологической поддержки «РЕСУРС»</a:t>
            </a:r>
            <a:endParaRPr lang="ru-RU" sz="2400" b="1" i="0" u="none" strike="noStrike" cap="all" spc="0">
              <a:ln>
                <a:noFill/>
              </a:ln>
              <a:solidFill>
                <a:srgbClr val="FF0000"/>
              </a:solidFill>
              <a:latin typeface="Helvetica Neue"/>
            </a:endParaRPr>
          </a:p>
        </p:txBody>
      </p:sp>
      <p:pic>
        <p:nvPicPr>
          <p:cNvPr id="5" name="Picture 2" descr="C:\Users\Ресурс\Desktop\презентация ББ\logo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FF">
                <a:tint val="45000"/>
                <a:satMod val="400000"/>
              </a:srgbClr>
            </a:duotone>
          </a:blip>
          <a:stretch/>
        </p:blipFill>
        <p:spPr bwMode="auto">
          <a:xfrm>
            <a:off x="669295" y="1560970"/>
            <a:ext cx="1329843" cy="751275"/>
          </a:xfrm>
          <a:prstGeom prst="rect">
            <a:avLst/>
          </a:prstGeom>
          <a:noFill/>
        </p:spPr>
      </p:pic>
      <p:sp>
        <p:nvSpPr>
          <p:cNvPr id="6" name="TextBox 3"/>
          <p:cNvSpPr txBox="1"/>
          <p:nvPr/>
        </p:nvSpPr>
        <p:spPr bwMode="auto">
          <a:xfrm>
            <a:off x="0" y="2729609"/>
            <a:ext cx="12318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Ярославль, пр-т Ленина, 13</a:t>
            </a: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/</a:t>
            </a:r>
            <a:r>
              <a:rPr lang="ru-RU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67</a:t>
            </a:r>
            <a:endParaRPr/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72-95-00, 72-74-48</a:t>
            </a:r>
            <a:endParaRPr/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root@resurs.edu.yar.ru</a:t>
            </a:r>
            <a:endParaRPr/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resurs-yar.ru</a:t>
            </a:r>
            <a:endParaRPr/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profijump.ru</a:t>
            </a:r>
            <a:endParaRPr lang="ru-RU" sz="2400" b="0" i="0" u="none" strike="noStrike" cap="none" spc="0">
              <a:ln>
                <a:noFill/>
              </a:ln>
              <a:solidFill>
                <a:srgbClr val="FF0000"/>
              </a:solidFill>
              <a:latin typeface="Helvetica Neue"/>
            </a:endParaRPr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shpb.edu.yar.ru</a:t>
            </a:r>
            <a:endParaRPr lang="ru-RU" sz="2400" b="0" i="0" u="none" strike="noStrike" cap="none" spc="0">
              <a:ln>
                <a:noFill/>
              </a:ln>
              <a:solidFill>
                <a:srgbClr val="FF0000"/>
              </a:solidFill>
              <a:latin typeface="Helvetica Neue"/>
            </a:endParaRPr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vk.com/</a:t>
            </a: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prof_resurs</a:t>
            </a:r>
            <a:endParaRPr lang="ru-RU" sz="2400" b="0" i="0" u="none" strike="noStrike" cap="none" spc="0">
              <a:ln>
                <a:noFill/>
              </a:ln>
              <a:solidFill>
                <a:srgbClr val="FF0000"/>
              </a:solidFill>
              <a:latin typeface="Helvetica Neue"/>
            </a:endParaRPr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www.instagram.com/resurs_yar</a:t>
            </a:r>
            <a:r>
              <a:rPr lang="en-US" sz="24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Helvetica Neue"/>
              </a:rPr>
              <a:t>/?hl=ru</a:t>
            </a:r>
            <a:endParaRPr lang="en-US" sz="2400" b="0" i="0" u="none" strike="noStrike" cap="none" spc="0">
              <a:ln>
                <a:noFill/>
              </a:ln>
              <a:solidFill>
                <a:srgbClr val="FF0000"/>
              </a:solidFill>
              <a:latin typeface="Helvetica Neue"/>
            </a:endParaRPr>
          </a:p>
          <a:p>
            <a:pPr marL="0" marR="0" lvl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 spc="0">
              <a:ln>
                <a:noFill/>
              </a:ln>
              <a:solidFill>
                <a:srgbClr val="0070C0"/>
              </a:solidFill>
              <a:latin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Liberation Sans"/>
        <a:cs typeface="Liberation Sans"/>
      </a:majorFont>
      <a:minorFont>
        <a:latin typeface="Garamond"/>
        <a:ea typeface="Liberation Sans"/>
        <a:cs typeface="Liberation Sans"/>
      </a:minorFont>
    </a:fontScheme>
    <a:fmtScheme name="Натуральные материалы"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algn="tl" flip="none" sx="100000" sy="100000" tx="0" ty="0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r:embed="rId2"/>
          <a:stretch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0</Words>
  <Application>r7-office/2026.2.1.2268</Application>
  <DocSecurity>0</DocSecurity>
  <PresentationFormat>Произвольный</PresentationFormat>
  <Paragraphs>0</Paragraphs>
  <Slides>38</Slides>
  <Notes>38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Профориентация детей с ВОЗ и инвалидностью: в помощь детям и родителям</dc:title>
  <dc:subject/>
  <dc:creator>User</dc:creator>
  <cp:keywords/>
  <dc:description/>
  <dc:identifier/>
  <dc:language/>
  <cp:lastModifiedBy>СОШ № 32 Рыбинск</cp:lastModifiedBy>
  <cp:revision>30</cp:revision>
  <dcterms:created xsi:type="dcterms:W3CDTF">2020-10-26T06:02:35Z</dcterms:created>
  <dcterms:modified xsi:type="dcterms:W3CDTF">2026-10-16T11:16:06Z</dcterms:modified>
  <cp:category/>
  <cp:contentStatus/>
  <cp:version/>
</cp:coreProperties>
</file>